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1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5.png>
</file>

<file path=ppt/media/image36.png>
</file>

<file path=ppt/media/image39.png>
</file>

<file path=ppt/media/image4.png>
</file>

<file path=ppt/media/image40.png>
</file>

<file path=ppt/media/image41.png>
</file>

<file path=ppt/media/image44.png>
</file>

<file path=ppt/media/image47.png>
</file>

<file path=ppt/media/image5.png>
</file>

<file path=ppt/media/image50.png>
</file>

<file path=ppt/media/image52.png>
</file>

<file path=ppt/media/image53.png>
</file>

<file path=ppt/media/image54.png>
</file>

<file path=ppt/media/image55.png>
</file>

<file path=ppt/media/image56.png>
</file>

<file path=ppt/media/image58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9d1aa70055_1_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g39d1aa70055_1_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7" name="Google Shape;57;g39d1aa70055_1_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9d1aa70055_1_13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39d1aa70055_1_13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67" name="Google Shape;67;g39d1aa70055_1_13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9d1aa70055_1_26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39d1aa70055_1_26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81" name="Google Shape;81;g39d1aa70055_1_26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9d1aa70055_1_37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39d1aa70055_1_37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93" name="Google Shape;93;g39d1aa70055_1_37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9d1aa70055_1_54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39d1aa70055_1_54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1" name="Google Shape;111;g39d1aa70055_1_54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9d1aa70055_1_81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39d1aa70055_1_81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39" name="Google Shape;139;g39d1aa70055_1_81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9d1aa70055_1_98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39d1aa70055_1_98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57" name="Google Shape;157;g39d1aa70055_1_98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9d1aa70055_1_129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39d1aa70055_1_129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89" name="Google Shape;189;g39d1aa70055_1_129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9d1aa70055_1_140:notes"/>
          <p:cNvSpPr/>
          <p:nvPr>
            <p:ph idx="2" type="sldImg"/>
          </p:nvPr>
        </p:nvSpPr>
        <p:spPr>
          <a:xfrm>
            <a:off x="571500" y="714375"/>
            <a:ext cx="4572000" cy="19288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39d1aa70055_1_140:notes"/>
          <p:cNvSpPr txBox="1"/>
          <p:nvPr>
            <p:ph idx="1" type="body"/>
          </p:nvPr>
        </p:nvSpPr>
        <p:spPr>
          <a:xfrm>
            <a:off x="571500" y="2750344"/>
            <a:ext cx="4572000" cy="2250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01" name="Google Shape;201;g39d1aa70055_1_140:notes"/>
          <p:cNvSpPr txBox="1"/>
          <p:nvPr>
            <p:ph idx="12" type="sldNum"/>
          </p:nvPr>
        </p:nvSpPr>
        <p:spPr>
          <a:xfrm>
            <a:off x="3237177" y="5428258"/>
            <a:ext cx="2476500" cy="286742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STER_SLIDE">
  <p:cSld name="MASTER_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56.png"/><Relationship Id="rId9" Type="http://schemas.openxmlformats.org/officeDocument/2006/relationships/image" Target="../media/image13.png"/><Relationship Id="rId5" Type="http://schemas.openxmlformats.org/officeDocument/2006/relationships/image" Target="../media/image1.png"/><Relationship Id="rId6" Type="http://schemas.openxmlformats.org/officeDocument/2006/relationships/image" Target="../media/image19.png"/><Relationship Id="rId7" Type="http://schemas.openxmlformats.org/officeDocument/2006/relationships/image" Target="../media/image6.png"/><Relationship Id="rId8" Type="http://schemas.openxmlformats.org/officeDocument/2006/relationships/image" Target="../media/image3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11" Type="http://schemas.openxmlformats.org/officeDocument/2006/relationships/image" Target="../media/image24.png"/><Relationship Id="rId10" Type="http://schemas.openxmlformats.org/officeDocument/2006/relationships/image" Target="../media/image23.png"/><Relationship Id="rId12" Type="http://schemas.openxmlformats.org/officeDocument/2006/relationships/image" Target="../media/image25.png"/><Relationship Id="rId9" Type="http://schemas.openxmlformats.org/officeDocument/2006/relationships/image" Target="../media/image47.png"/><Relationship Id="rId5" Type="http://schemas.openxmlformats.org/officeDocument/2006/relationships/image" Target="../media/image30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29.png"/><Relationship Id="rId9" Type="http://schemas.openxmlformats.org/officeDocument/2006/relationships/image" Target="../media/image27.png"/><Relationship Id="rId5" Type="http://schemas.openxmlformats.org/officeDocument/2006/relationships/image" Target="../media/image18.png"/><Relationship Id="rId6" Type="http://schemas.openxmlformats.org/officeDocument/2006/relationships/image" Target="../media/image26.png"/><Relationship Id="rId7" Type="http://schemas.openxmlformats.org/officeDocument/2006/relationships/image" Target="../media/image21.png"/><Relationship Id="rId8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image" Target="../media/image41.png"/><Relationship Id="rId10" Type="http://schemas.openxmlformats.org/officeDocument/2006/relationships/image" Target="../media/image44.png"/><Relationship Id="rId13" Type="http://schemas.openxmlformats.org/officeDocument/2006/relationships/image" Target="../media/image40.png"/><Relationship Id="rId12" Type="http://schemas.openxmlformats.org/officeDocument/2006/relationships/image" Target="../media/image58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32.png"/><Relationship Id="rId9" Type="http://schemas.openxmlformats.org/officeDocument/2006/relationships/image" Target="../media/image50.png"/><Relationship Id="rId14" Type="http://schemas.openxmlformats.org/officeDocument/2006/relationships/image" Target="../media/image55.png"/><Relationship Id="rId5" Type="http://schemas.openxmlformats.org/officeDocument/2006/relationships/image" Target="../media/image35.png"/><Relationship Id="rId6" Type="http://schemas.openxmlformats.org/officeDocument/2006/relationships/image" Target="../media/image39.png"/><Relationship Id="rId7" Type="http://schemas.openxmlformats.org/officeDocument/2006/relationships/image" Target="../media/image52.png"/><Relationship Id="rId8" Type="http://schemas.openxmlformats.org/officeDocument/2006/relationships/image" Target="../media/image3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5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5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0" name="Google Shape;6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1497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1" name="Google Shape;61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7205" y="3600450"/>
            <a:ext cx="8155305" cy="2286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6"/>
          <p:cNvSpPr/>
          <p:nvPr/>
        </p:nvSpPr>
        <p:spPr>
          <a:xfrm>
            <a:off x="497205" y="2828925"/>
            <a:ext cx="8155305" cy="6115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Arial"/>
              <a:buNone/>
            </a:pPr>
            <a:r>
              <a:rPr b="0" i="0" lang="en" sz="3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Car Showroom Sales Analysis</a:t>
            </a:r>
            <a:endParaRPr b="0" i="0" sz="3900" u="none" cap="none" strike="noStrike"/>
          </a:p>
        </p:txBody>
      </p:sp>
      <p:sp>
        <p:nvSpPr>
          <p:cNvPr id="63" name="Google Shape;63;p16"/>
          <p:cNvSpPr/>
          <p:nvPr/>
        </p:nvSpPr>
        <p:spPr>
          <a:xfrm>
            <a:off x="497200" y="3571295"/>
            <a:ext cx="3044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Arial"/>
              <a:buNone/>
            </a:pPr>
            <a:r>
              <a:rPr b="1" lang="en" sz="1500">
                <a:solidFill>
                  <a:srgbClr val="FFFFFF"/>
                </a:solidFill>
              </a:rPr>
              <a:t>Autho</a:t>
            </a:r>
            <a:r>
              <a:rPr b="1" lang="en" sz="1500">
                <a:solidFill>
                  <a:srgbClr val="FFFFFF"/>
                </a:solidFill>
              </a:rPr>
              <a:t>r</a:t>
            </a:r>
            <a:r>
              <a:rPr lang="en" sz="1500">
                <a:solidFill>
                  <a:srgbClr val="FFFFFF"/>
                </a:solidFill>
              </a:rPr>
              <a:t> : Md. Raihan Islam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9" name="Google Shape;6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7"/>
          <p:cNvSpPr/>
          <p:nvPr/>
        </p:nvSpPr>
        <p:spPr>
          <a:xfrm>
            <a:off x="497205" y="1291590"/>
            <a:ext cx="8155305" cy="6115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Arial"/>
              <a:buNone/>
            </a:pPr>
            <a:r>
              <a:rPr b="0" i="0" lang="en" sz="3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b="0" i="0" sz="3900" u="none" cap="none" strike="noStrike"/>
          </a:p>
        </p:txBody>
      </p:sp>
      <p:sp>
        <p:nvSpPr>
          <p:cNvPr id="72" name="Google Shape;72;p17"/>
          <p:cNvSpPr/>
          <p:nvPr/>
        </p:nvSpPr>
        <p:spPr>
          <a:xfrm>
            <a:off x="640080" y="2205990"/>
            <a:ext cx="3726180" cy="22288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1. Project Overview</a:t>
            </a:r>
            <a:endParaRPr b="0" i="0" sz="1400" u="none" cap="none" strike="noStrike"/>
          </a:p>
        </p:txBody>
      </p:sp>
      <p:sp>
        <p:nvSpPr>
          <p:cNvPr id="73" name="Google Shape;73;p17"/>
          <p:cNvSpPr/>
          <p:nvPr/>
        </p:nvSpPr>
        <p:spPr>
          <a:xfrm>
            <a:off x="640080" y="2851785"/>
            <a:ext cx="3726180" cy="22288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3. Tools &amp; Techniques</a:t>
            </a:r>
            <a:endParaRPr b="0" i="0" sz="1400" u="none" cap="none" strike="noStrike"/>
          </a:p>
        </p:txBody>
      </p:sp>
      <p:sp>
        <p:nvSpPr>
          <p:cNvPr id="74" name="Google Shape;74;p17"/>
          <p:cNvSpPr/>
          <p:nvPr/>
        </p:nvSpPr>
        <p:spPr>
          <a:xfrm>
            <a:off x="640080" y="3497580"/>
            <a:ext cx="3726180" cy="22288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5. Business Insights</a:t>
            </a:r>
            <a:endParaRPr b="0" i="0" sz="1400" u="none" cap="none" strike="noStrike"/>
          </a:p>
        </p:txBody>
      </p:sp>
      <p:sp>
        <p:nvSpPr>
          <p:cNvPr id="75" name="Google Shape;75;p17"/>
          <p:cNvSpPr/>
          <p:nvPr/>
        </p:nvSpPr>
        <p:spPr>
          <a:xfrm>
            <a:off x="4789170" y="2205990"/>
            <a:ext cx="3726180" cy="22288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2. Objectives / Key Questions</a:t>
            </a:r>
            <a:endParaRPr b="0" i="0" sz="1400" u="none" cap="none" strike="noStrike"/>
          </a:p>
        </p:txBody>
      </p:sp>
      <p:sp>
        <p:nvSpPr>
          <p:cNvPr id="76" name="Google Shape;76;p17"/>
          <p:cNvSpPr/>
          <p:nvPr/>
        </p:nvSpPr>
        <p:spPr>
          <a:xfrm>
            <a:off x="4789170" y="2851785"/>
            <a:ext cx="3726180" cy="22288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4. Key Findings (Highlights)</a:t>
            </a:r>
            <a:endParaRPr b="0" i="0" sz="1400" u="none" cap="none" strike="noStrike"/>
          </a:p>
        </p:txBody>
      </p:sp>
      <p:sp>
        <p:nvSpPr>
          <p:cNvPr id="77" name="Google Shape;77;p17"/>
          <p:cNvSpPr/>
          <p:nvPr/>
        </p:nvSpPr>
        <p:spPr>
          <a:xfrm>
            <a:off x="4789170" y="3497580"/>
            <a:ext cx="3726180" cy="22288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6. Conclusion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3" name="Google Shape;8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9" cy="51492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84" name="Google Shape;8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35040" y="0"/>
            <a:ext cx="3108960" cy="514921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/>
          <p:nvPr/>
        </p:nvSpPr>
        <p:spPr>
          <a:xfrm>
            <a:off x="497205" y="1514475"/>
            <a:ext cx="5046345" cy="44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 Project Overview</a:t>
            </a:r>
            <a:endParaRPr b="0" i="0" sz="2800" u="none" cap="none" strike="noStrike"/>
          </a:p>
        </p:txBody>
      </p:sp>
      <p:sp>
        <p:nvSpPr>
          <p:cNvPr id="86" name="Google Shape;86;p18"/>
          <p:cNvSpPr/>
          <p:nvPr/>
        </p:nvSpPr>
        <p:spPr>
          <a:xfrm>
            <a:off x="497205" y="2114550"/>
            <a:ext cx="5046345" cy="17716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23850" lvl="0" marL="45720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The showroom’s analyst left, leaving data unmanaged.</a:t>
            </a:r>
            <a:endParaRPr b="0" i="0" sz="1500" u="none" cap="none" strike="noStrike"/>
          </a:p>
        </p:txBody>
      </p:sp>
      <p:sp>
        <p:nvSpPr>
          <p:cNvPr id="87" name="Google Shape;87;p18"/>
          <p:cNvSpPr/>
          <p:nvPr/>
        </p:nvSpPr>
        <p:spPr>
          <a:xfrm>
            <a:off x="497205" y="2791154"/>
            <a:ext cx="50463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23850" lvl="0" marL="45720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I analyzed the sales data using SQL to deliver key business insights.</a:t>
            </a:r>
            <a:endParaRPr b="0" i="0" sz="1500" u="none" cap="none" strike="noStrike"/>
          </a:p>
        </p:txBody>
      </p:sp>
      <p:sp>
        <p:nvSpPr>
          <p:cNvPr id="88" name="Google Shape;88;p18"/>
          <p:cNvSpPr/>
          <p:nvPr/>
        </p:nvSpPr>
        <p:spPr>
          <a:xfrm>
            <a:off x="497205" y="3350266"/>
            <a:ext cx="5046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23850" lvl="0" marL="45720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The goal: understand sales trends, revenue contribution, and salesperson performance.</a:t>
            </a:r>
            <a:endParaRPr b="0" i="0" sz="1500" u="none" cap="none" strike="noStrike"/>
          </a:p>
        </p:txBody>
      </p:sp>
      <p:sp>
        <p:nvSpPr>
          <p:cNvPr id="89" name="Google Shape;89;p18"/>
          <p:cNvSpPr/>
          <p:nvPr/>
        </p:nvSpPr>
        <p:spPr>
          <a:xfrm>
            <a:off x="497205" y="4138762"/>
            <a:ext cx="50463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23850" lvl="0" marL="45720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Dataset includes Cars, Sales, and Salespersons tables.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5" name="Google Shape;9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96" name="Google Shape;9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35040" y="0"/>
            <a:ext cx="310896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97" name="Google Shape;97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1490" y="2183130"/>
            <a:ext cx="1605915" cy="10344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98" name="Google Shape;98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17420" y="2183130"/>
            <a:ext cx="1605915" cy="10344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99" name="Google Shape;99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91490" y="3337560"/>
            <a:ext cx="2474595" cy="6800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0" name="Google Shape;100;p1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943350" y="2183130"/>
            <a:ext cx="1605915" cy="10344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1" name="Google Shape;101;p1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080385" y="3337560"/>
            <a:ext cx="2474595" cy="68008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/>
          <p:nvPr/>
        </p:nvSpPr>
        <p:spPr>
          <a:xfrm>
            <a:off x="497205" y="1148715"/>
            <a:ext cx="5046345" cy="885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 Objectives / Key Questions</a:t>
            </a:r>
            <a:endParaRPr b="0" i="0" sz="2800" u="none" cap="none" strike="noStrike"/>
          </a:p>
        </p:txBody>
      </p:sp>
      <p:sp>
        <p:nvSpPr>
          <p:cNvPr id="103" name="Google Shape;103;p19"/>
          <p:cNvSpPr/>
          <p:nvPr/>
        </p:nvSpPr>
        <p:spPr>
          <a:xfrm>
            <a:off x="651510" y="2343150"/>
            <a:ext cx="1285875" cy="7086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Cars sold in 2022: Total cars and revenue per salesperson</a:t>
            </a:r>
            <a:endParaRPr b="0" i="0" sz="1100" u="none" cap="none" strike="noStrike"/>
          </a:p>
        </p:txBody>
      </p:sp>
      <p:sp>
        <p:nvSpPr>
          <p:cNvPr id="104" name="Google Shape;104;p19"/>
          <p:cNvSpPr/>
          <p:nvPr/>
        </p:nvSpPr>
        <p:spPr>
          <a:xfrm>
            <a:off x="2377440" y="2343150"/>
            <a:ext cx="1285875" cy="354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Revenue by car type</a:t>
            </a:r>
            <a:endParaRPr b="0" i="0" sz="1100" u="none" cap="none" strike="noStrike"/>
          </a:p>
        </p:txBody>
      </p:sp>
      <p:sp>
        <p:nvSpPr>
          <p:cNvPr id="105" name="Google Shape;105;p19"/>
          <p:cNvSpPr/>
          <p:nvPr/>
        </p:nvSpPr>
        <p:spPr>
          <a:xfrm>
            <a:off x="651510" y="3497580"/>
            <a:ext cx="2148840" cy="354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Hatchback &amp; SUV revenue in 2022</a:t>
            </a:r>
            <a:endParaRPr b="0" i="0" sz="1100" u="none" cap="none" strike="noStrike"/>
          </a:p>
        </p:txBody>
      </p:sp>
      <p:sp>
        <p:nvSpPr>
          <p:cNvPr id="106" name="Google Shape;106;p19"/>
          <p:cNvSpPr/>
          <p:nvPr/>
        </p:nvSpPr>
        <p:spPr>
          <a:xfrm>
            <a:off x="4109085" y="2343150"/>
            <a:ext cx="1285875" cy="354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Emily Wong’s 2021 sales</a:t>
            </a:r>
            <a:endParaRPr b="0" i="0" sz="1100" u="none" cap="none" strike="noStrike"/>
          </a:p>
        </p:txBody>
      </p:sp>
      <p:sp>
        <p:nvSpPr>
          <p:cNvPr id="107" name="Google Shape;107;p19"/>
          <p:cNvSpPr/>
          <p:nvPr/>
        </p:nvSpPr>
        <p:spPr>
          <a:xfrm>
            <a:off x="3240405" y="3497580"/>
            <a:ext cx="2148840" cy="354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Top performer by volume and revenue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3" name="Google Shape;11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4" name="Google Shape;114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36576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5" name="Google Shape;115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49090" y="1394460"/>
            <a:ext cx="2200275" cy="14230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6" name="Google Shape;116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49090" y="2937510"/>
            <a:ext cx="2200275" cy="14230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7" name="Google Shape;117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463665" y="1394460"/>
            <a:ext cx="2200275" cy="14230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8" name="Google Shape;118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463665" y="2937510"/>
            <a:ext cx="2200275" cy="14230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19" name="Google Shape;119;p2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309110" y="2125980"/>
            <a:ext cx="1874520" cy="5314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0" name="Google Shape;120;p2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309110" y="3663315"/>
            <a:ext cx="1874520" cy="5314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1" name="Google Shape;121;p2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623685" y="2125980"/>
            <a:ext cx="1874520" cy="5314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2" name="Google Shape;122;p2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623685" y="3663315"/>
            <a:ext cx="1874520" cy="5314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3" name="Google Shape;123;p20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297680" y="1548765"/>
            <a:ext cx="445770" cy="4457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4" name="Google Shape;124;p20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297680" y="3091815"/>
            <a:ext cx="445770" cy="4457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5" name="Google Shape;125;p20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6617970" y="1548765"/>
            <a:ext cx="445770" cy="4457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6" name="Google Shape;126;p20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617970" y="3091815"/>
            <a:ext cx="445770" cy="44577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/>
          <p:nvPr/>
        </p:nvSpPr>
        <p:spPr>
          <a:xfrm>
            <a:off x="4154805" y="805815"/>
            <a:ext cx="4497705" cy="44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3. Tools &amp; Techniques</a:t>
            </a:r>
            <a:endParaRPr b="0" i="0" sz="2800" u="none" cap="none" strike="noStrike"/>
          </a:p>
        </p:txBody>
      </p:sp>
      <p:sp>
        <p:nvSpPr>
          <p:cNvPr id="128" name="Google Shape;128;p20"/>
          <p:cNvSpPr/>
          <p:nvPr/>
        </p:nvSpPr>
        <p:spPr>
          <a:xfrm>
            <a:off x="4463415" y="1628775"/>
            <a:ext cx="120015" cy="28003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991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500" u="none" cap="none" strike="noStrike"/>
          </a:p>
        </p:txBody>
      </p:sp>
      <p:sp>
        <p:nvSpPr>
          <p:cNvPr id="129" name="Google Shape;129;p20"/>
          <p:cNvSpPr/>
          <p:nvPr/>
        </p:nvSpPr>
        <p:spPr>
          <a:xfrm>
            <a:off x="4309110" y="2125980"/>
            <a:ext cx="1874520" cy="53149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SQL (CTEs, Joins, Aggregations, Window Functions)</a:t>
            </a:r>
            <a:endParaRPr b="0" i="0" sz="1100" u="none" cap="none" strike="noStrike"/>
          </a:p>
        </p:txBody>
      </p:sp>
      <p:sp>
        <p:nvSpPr>
          <p:cNvPr id="130" name="Google Shape;130;p20"/>
          <p:cNvSpPr/>
          <p:nvPr/>
        </p:nvSpPr>
        <p:spPr>
          <a:xfrm>
            <a:off x="4463415" y="3171825"/>
            <a:ext cx="120015" cy="28003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991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500" u="none" cap="none" strike="noStrike"/>
          </a:p>
        </p:txBody>
      </p:sp>
      <p:sp>
        <p:nvSpPr>
          <p:cNvPr id="131" name="Google Shape;131;p20"/>
          <p:cNvSpPr/>
          <p:nvPr/>
        </p:nvSpPr>
        <p:spPr>
          <a:xfrm>
            <a:off x="4309110" y="3663315"/>
            <a:ext cx="1874520" cy="354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Queries optimized for readability and efficiency</a:t>
            </a:r>
            <a:endParaRPr b="0" i="0" sz="1100" u="none" cap="none" strike="noStrike"/>
          </a:p>
        </p:txBody>
      </p:sp>
      <p:sp>
        <p:nvSpPr>
          <p:cNvPr id="132" name="Google Shape;132;p20"/>
          <p:cNvSpPr/>
          <p:nvPr/>
        </p:nvSpPr>
        <p:spPr>
          <a:xfrm>
            <a:off x="6623685" y="2125980"/>
            <a:ext cx="1874520" cy="53149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MySQL database schema designed for relational analysis</a:t>
            </a:r>
            <a:endParaRPr b="0" i="0" sz="1100" u="none" cap="none" strike="noStrike"/>
          </a:p>
        </p:txBody>
      </p:sp>
      <p:sp>
        <p:nvSpPr>
          <p:cNvPr id="133" name="Google Shape;133;p20"/>
          <p:cNvSpPr/>
          <p:nvPr/>
        </p:nvSpPr>
        <p:spPr>
          <a:xfrm>
            <a:off x="6777990" y="1628775"/>
            <a:ext cx="120015" cy="28003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991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500" u="none" cap="none" strike="noStrike"/>
          </a:p>
        </p:txBody>
      </p:sp>
      <p:sp>
        <p:nvSpPr>
          <p:cNvPr id="134" name="Google Shape;134;p20"/>
          <p:cNvSpPr/>
          <p:nvPr/>
        </p:nvSpPr>
        <p:spPr>
          <a:xfrm>
            <a:off x="6777990" y="3171825"/>
            <a:ext cx="120015" cy="28003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991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500" u="none" cap="none" strike="noStrike"/>
          </a:p>
        </p:txBody>
      </p:sp>
      <p:sp>
        <p:nvSpPr>
          <p:cNvPr id="135" name="Google Shape;135;p20"/>
          <p:cNvSpPr/>
          <p:nvPr/>
        </p:nvSpPr>
        <p:spPr>
          <a:xfrm>
            <a:off x="6623685" y="3663315"/>
            <a:ext cx="1874520" cy="53149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Used grouping, filtering, and ranking for comparative insights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1" name="Google Shape;14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2" name="Google Shape;14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36576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3" name="Google Shape;143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49090" y="2097405"/>
            <a:ext cx="1423035" cy="12115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4" name="Google Shape;144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49090" y="3423285"/>
            <a:ext cx="2200275" cy="6800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5" name="Google Shape;145;p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692140" y="2097405"/>
            <a:ext cx="1423035" cy="12115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6" name="Google Shape;146;p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463665" y="3423285"/>
            <a:ext cx="2200275" cy="6800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7" name="Google Shape;147;p2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235190" y="2097405"/>
            <a:ext cx="1423035" cy="121158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/>
          <p:nvPr/>
        </p:nvSpPr>
        <p:spPr>
          <a:xfrm>
            <a:off x="4154805" y="1057275"/>
            <a:ext cx="4497705" cy="885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4. Key Findings (Highlights)</a:t>
            </a:r>
            <a:endParaRPr b="0" i="0" sz="2800" u="none" cap="none" strike="noStrike"/>
          </a:p>
        </p:txBody>
      </p:sp>
      <p:sp>
        <p:nvSpPr>
          <p:cNvPr id="149" name="Google Shape;149;p21"/>
          <p:cNvSpPr/>
          <p:nvPr/>
        </p:nvSpPr>
        <p:spPr>
          <a:xfrm>
            <a:off x="4309110" y="2257425"/>
            <a:ext cx="1102995" cy="53149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3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Tom Lee sold the most cars in 2023.</a:t>
            </a:r>
            <a:endParaRPr b="0" i="0" sz="1300" u="none" cap="none" strike="noStrike"/>
          </a:p>
        </p:txBody>
      </p:sp>
      <p:sp>
        <p:nvSpPr>
          <p:cNvPr id="150" name="Google Shape;150;p21"/>
          <p:cNvSpPr/>
          <p:nvPr/>
        </p:nvSpPr>
        <p:spPr>
          <a:xfrm>
            <a:off x="4309110" y="3583305"/>
            <a:ext cx="1874520" cy="354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Hatchbacks generated $100K total revenue.</a:t>
            </a:r>
            <a:endParaRPr b="0" i="0" u="none" cap="none" strike="noStrike"/>
          </a:p>
        </p:txBody>
      </p:sp>
      <p:sp>
        <p:nvSpPr>
          <p:cNvPr id="151" name="Google Shape;151;p21"/>
          <p:cNvSpPr/>
          <p:nvPr/>
        </p:nvSpPr>
        <p:spPr>
          <a:xfrm>
            <a:off x="5852160" y="2257425"/>
            <a:ext cx="11031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Emily Wong generated the highest revenue in 2022 ($177K).</a:t>
            </a:r>
            <a:endParaRPr b="0" i="0" sz="1200" u="none" cap="none" strike="noStrike"/>
          </a:p>
        </p:txBody>
      </p:sp>
      <p:sp>
        <p:nvSpPr>
          <p:cNvPr id="152" name="Google Shape;152;p21"/>
          <p:cNvSpPr/>
          <p:nvPr/>
        </p:nvSpPr>
        <p:spPr>
          <a:xfrm>
            <a:off x="6623685" y="3583305"/>
            <a:ext cx="1874520" cy="354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Total cars sold: 20+ across 4 salespersons.</a:t>
            </a:r>
            <a:endParaRPr b="0" i="0" u="none" cap="none" strike="noStrike"/>
          </a:p>
        </p:txBody>
      </p:sp>
      <p:sp>
        <p:nvSpPr>
          <p:cNvPr id="153" name="Google Shape;153;p21"/>
          <p:cNvSpPr/>
          <p:nvPr/>
        </p:nvSpPr>
        <p:spPr>
          <a:xfrm>
            <a:off x="7395210" y="2257425"/>
            <a:ext cx="1102995" cy="53149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SUVs were top-earning cars in 2022 ($150K).</a:t>
            </a:r>
            <a:endParaRPr b="0" i="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9" name="Google Shape;15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0" name="Google Shape;16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1497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1" name="Google Shape;161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7205" y="2628900"/>
            <a:ext cx="4017645" cy="8801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2" name="Google Shape;162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7205" y="3634740"/>
            <a:ext cx="4017645" cy="8801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3" name="Google Shape;163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40580" y="2628900"/>
            <a:ext cx="4017645" cy="8801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4" name="Google Shape;164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40580" y="3634740"/>
            <a:ext cx="4017645" cy="8801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5" name="Google Shape;165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1490" y="2846070"/>
            <a:ext cx="4034790" cy="6800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6" name="Google Shape;166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91490" y="3851910"/>
            <a:ext cx="4034790" cy="6800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7" name="Google Shape;167;p2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629150" y="2846070"/>
            <a:ext cx="4034790" cy="6800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8" name="Google Shape;168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29150" y="3851910"/>
            <a:ext cx="4034790" cy="6800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9" name="Google Shape;169;p2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91490" y="2777490"/>
            <a:ext cx="4034790" cy="85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0" name="Google Shape;170;p2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91490" y="3789045"/>
            <a:ext cx="4034790" cy="85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1" name="Google Shape;171;p2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629150" y="2777490"/>
            <a:ext cx="4034790" cy="85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2" name="Google Shape;172;p2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629150" y="3789045"/>
            <a:ext cx="4034790" cy="85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3" name="Google Shape;173;p22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2314575" y="2628900"/>
            <a:ext cx="382905" cy="3829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4" name="Google Shape;174;p22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2314575" y="3634740"/>
            <a:ext cx="382905" cy="3829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5" name="Google Shape;175;p22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6452235" y="2628900"/>
            <a:ext cx="382905" cy="3829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6" name="Google Shape;176;p22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6452235" y="3634740"/>
            <a:ext cx="382905" cy="38290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497205" y="2085975"/>
            <a:ext cx="8155305" cy="400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1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5. Business Insights</a:t>
            </a:r>
            <a:endParaRPr b="0" i="0" sz="2500" u="none" cap="none" strike="noStrike"/>
          </a:p>
        </p:txBody>
      </p:sp>
      <p:sp>
        <p:nvSpPr>
          <p:cNvPr id="178" name="Google Shape;178;p22"/>
          <p:cNvSpPr/>
          <p:nvPr/>
        </p:nvSpPr>
        <p:spPr>
          <a:xfrm>
            <a:off x="634365" y="3051810"/>
            <a:ext cx="3743325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000"/>
              <a:buFont typeface="Arial"/>
              <a:buNone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Strong correlation between high-value car types (SUV/Coupe) and revenue.</a:t>
            </a:r>
            <a:endParaRPr b="0" i="0" sz="1500" u="none" cap="none" strike="noStrike"/>
          </a:p>
        </p:txBody>
      </p:sp>
      <p:sp>
        <p:nvSpPr>
          <p:cNvPr id="179" name="Google Shape;179;p22"/>
          <p:cNvSpPr/>
          <p:nvPr/>
        </p:nvSpPr>
        <p:spPr>
          <a:xfrm>
            <a:off x="2457450" y="2708910"/>
            <a:ext cx="9715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3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200" u="none" cap="none" strike="noStrike"/>
          </a:p>
        </p:txBody>
      </p:sp>
      <p:sp>
        <p:nvSpPr>
          <p:cNvPr id="180" name="Google Shape;180;p22"/>
          <p:cNvSpPr/>
          <p:nvPr/>
        </p:nvSpPr>
        <p:spPr>
          <a:xfrm>
            <a:off x="634365" y="4063365"/>
            <a:ext cx="3743325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2022 showed increased revenue concentration among fewer salespeople.</a:t>
            </a:r>
            <a:endParaRPr b="0" i="0" sz="1000" u="none" cap="none" strike="noStrike"/>
          </a:p>
        </p:txBody>
      </p:sp>
      <p:sp>
        <p:nvSpPr>
          <p:cNvPr id="181" name="Google Shape;181;p22"/>
          <p:cNvSpPr/>
          <p:nvPr/>
        </p:nvSpPr>
        <p:spPr>
          <a:xfrm>
            <a:off x="2457450" y="3714750"/>
            <a:ext cx="9715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3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200" u="none" cap="none" strike="noStrike"/>
          </a:p>
        </p:txBody>
      </p:sp>
      <p:sp>
        <p:nvSpPr>
          <p:cNvPr id="182" name="Google Shape;182;p22"/>
          <p:cNvSpPr/>
          <p:nvPr/>
        </p:nvSpPr>
        <p:spPr>
          <a:xfrm>
            <a:off x="4777740" y="3051810"/>
            <a:ext cx="3743325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000"/>
              <a:buFont typeface="Arial"/>
              <a:buNone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Top performers focus on premium cars → higher profit margins.</a:t>
            </a:r>
            <a:endParaRPr b="0" i="0" sz="1500" u="none" cap="none" strike="noStrike"/>
          </a:p>
        </p:txBody>
      </p:sp>
      <p:sp>
        <p:nvSpPr>
          <p:cNvPr id="183" name="Google Shape;183;p22"/>
          <p:cNvSpPr/>
          <p:nvPr/>
        </p:nvSpPr>
        <p:spPr>
          <a:xfrm>
            <a:off x="4777740" y="4063365"/>
            <a:ext cx="3743325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000"/>
              <a:buFont typeface="Arial"/>
              <a:buNone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Potential improvement area: diversify sales effort across teams.</a:t>
            </a:r>
            <a:endParaRPr b="0" i="0" sz="1500" u="none" cap="none" strike="noStrike"/>
          </a:p>
        </p:txBody>
      </p:sp>
      <p:sp>
        <p:nvSpPr>
          <p:cNvPr id="184" name="Google Shape;184;p22"/>
          <p:cNvSpPr/>
          <p:nvPr/>
        </p:nvSpPr>
        <p:spPr>
          <a:xfrm>
            <a:off x="6600825" y="2708910"/>
            <a:ext cx="9715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3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200" u="none" cap="none" strike="noStrike"/>
          </a:p>
        </p:txBody>
      </p:sp>
      <p:sp>
        <p:nvSpPr>
          <p:cNvPr id="185" name="Google Shape;185;p22"/>
          <p:cNvSpPr/>
          <p:nvPr/>
        </p:nvSpPr>
        <p:spPr>
          <a:xfrm>
            <a:off x="6600825" y="3714750"/>
            <a:ext cx="9715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3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2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1" name="Google Shape;19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92" name="Google Shape;192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149733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3"/>
          <p:cNvSpPr/>
          <p:nvPr/>
        </p:nvSpPr>
        <p:spPr>
          <a:xfrm>
            <a:off x="497205" y="2326005"/>
            <a:ext cx="8155305" cy="44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1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6. Conclusion</a:t>
            </a:r>
            <a:endParaRPr b="0" i="0" sz="2800" u="none" cap="none" strike="noStrike"/>
          </a:p>
        </p:txBody>
      </p:sp>
      <p:sp>
        <p:nvSpPr>
          <p:cNvPr id="194" name="Google Shape;194;p23"/>
          <p:cNvSpPr/>
          <p:nvPr/>
        </p:nvSpPr>
        <p:spPr>
          <a:xfrm>
            <a:off x="497205" y="2931795"/>
            <a:ext cx="8155305" cy="17716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Delivered complete SQL-based analytical solution.</a:t>
            </a:r>
            <a:endParaRPr b="0" i="0" sz="1500" u="none" cap="none" strike="noStrike"/>
          </a:p>
        </p:txBody>
      </p:sp>
      <p:sp>
        <p:nvSpPr>
          <p:cNvPr id="195" name="Google Shape;195;p23"/>
          <p:cNvSpPr/>
          <p:nvPr/>
        </p:nvSpPr>
        <p:spPr>
          <a:xfrm>
            <a:off x="497205" y="3268980"/>
            <a:ext cx="8155305" cy="17716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Helped identify top-performing salespeople and high-revenue car types.</a:t>
            </a:r>
            <a:endParaRPr b="0" i="0" sz="1500" u="none" cap="none" strike="noStrike"/>
          </a:p>
        </p:txBody>
      </p:sp>
      <p:sp>
        <p:nvSpPr>
          <p:cNvPr id="196" name="Google Shape;196;p23"/>
          <p:cNvSpPr/>
          <p:nvPr/>
        </p:nvSpPr>
        <p:spPr>
          <a:xfrm>
            <a:off x="497205" y="3600450"/>
            <a:ext cx="8155305" cy="17716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Showcased ability to clean, analyze, and visualize business data efficiently.</a:t>
            </a:r>
            <a:endParaRPr b="0" i="0" sz="1500" u="none" cap="none" strike="noStrike"/>
          </a:p>
        </p:txBody>
      </p:sp>
      <p:sp>
        <p:nvSpPr>
          <p:cNvPr id="197" name="Google Shape;197;p23"/>
          <p:cNvSpPr/>
          <p:nvPr/>
        </p:nvSpPr>
        <p:spPr>
          <a:xfrm>
            <a:off x="497205" y="3937635"/>
            <a:ext cx="8155305" cy="17716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1"/>
              </a:lnSpc>
              <a:spcBef>
                <a:spcPts val="0"/>
              </a:spcBef>
              <a:spcAft>
                <a:spcPts val="0"/>
              </a:spcAft>
              <a:buClr>
                <a:srgbClr val="C3C3C3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C3C3C3"/>
                </a:solidFill>
                <a:latin typeface="Arial"/>
                <a:ea typeface="Arial"/>
                <a:cs typeface="Arial"/>
                <a:sym typeface="Arial"/>
              </a:rPr>
              <a:t>Future Scope: Integrate dashboard in Power BI / Metabase for real-time tracking.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3" name="Google Shape;20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04" name="Google Shape;204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514921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4"/>
          <p:cNvSpPr/>
          <p:nvPr/>
        </p:nvSpPr>
        <p:spPr>
          <a:xfrm>
            <a:off x="497205" y="2188845"/>
            <a:ext cx="8155305" cy="6115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Arial"/>
              <a:buNone/>
            </a:pPr>
            <a:r>
              <a:rPr b="0" i="0" lang="en" sz="3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39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